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 Bold" charset="1" panose="00000800000000000000"/>
      <p:regular r:id="rId29"/>
    </p:embeddedFont>
    <p:embeddedFont>
      <p:font typeface="Archivo Black" charset="1" panose="020B0A03020202020B04"/>
      <p:regular r:id="rId30"/>
    </p:embeddedFont>
    <p:embeddedFont>
      <p:font typeface="Montserrat Classic Bold" charset="1" panose="000008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Bold" charset="1" panose="00000800000000000000"/>
      <p:regular r:id="rId33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35"/>
    </p:embeddedFont>
    <p:embeddedFont>
      <p:font typeface="Open Sauce" charset="1" panose="00000500000000000000"/>
      <p:regular r:id="rId36"/>
    </p:embeddedFont>
    <p:embeddedFont>
      <p:font typeface="Canva Sans Bold Italics" charset="1" panose="020B08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jpeg" Type="http://schemas.openxmlformats.org/officeDocument/2006/relationships/image"/><Relationship Id="rId4" Target="../media/image13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" y="-127"/>
              <a:ext cx="8603411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3411">
                  <a:moveTo>
                    <a:pt x="8603411" y="10251440"/>
                  </a:moveTo>
                  <a:cubicBezTo>
                    <a:pt x="8603411" y="10284587"/>
                    <a:pt x="8592743" y="10286873"/>
                    <a:pt x="8564930" y="10286873"/>
                  </a:cubicBezTo>
                  <a:cubicBezTo>
                    <a:pt x="5710351" y="10286238"/>
                    <a:pt x="2855899" y="10286238"/>
                    <a:pt x="1320" y="10286238"/>
                  </a:cubicBezTo>
                  <a:cubicBezTo>
                    <a:pt x="-2744" y="10272395"/>
                    <a:pt x="3606" y="10259822"/>
                    <a:pt x="6527" y="10246995"/>
                  </a:cubicBezTo>
                  <a:cubicBezTo>
                    <a:pt x="132003" y="9685401"/>
                    <a:pt x="257606" y="9123934"/>
                    <a:pt x="383463" y="8562467"/>
                  </a:cubicBezTo>
                  <a:cubicBezTo>
                    <a:pt x="562914" y="7761986"/>
                    <a:pt x="742746" y="6961632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5"/>
                    <a:pt x="8602395" y="6846316"/>
                    <a:pt x="8603411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18594" y="2240401"/>
            <a:ext cx="12542026" cy="5806198"/>
            <a:chOff x="0" y="0"/>
            <a:chExt cx="3149818" cy="1458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9818" cy="1458175"/>
            </a:xfrm>
            <a:custGeom>
              <a:avLst/>
              <a:gdLst/>
              <a:ahLst/>
              <a:cxnLst/>
              <a:rect r="r" b="b" t="t" l="l"/>
              <a:pathLst>
                <a:path h="1458175" w="3149818">
                  <a:moveTo>
                    <a:pt x="30864" y="0"/>
                  </a:moveTo>
                  <a:lnTo>
                    <a:pt x="3118954" y="0"/>
                  </a:lnTo>
                  <a:cubicBezTo>
                    <a:pt x="3136000" y="0"/>
                    <a:pt x="3149818" y="13818"/>
                    <a:pt x="3149818" y="30864"/>
                  </a:cubicBezTo>
                  <a:lnTo>
                    <a:pt x="3149818" y="1427311"/>
                  </a:lnTo>
                  <a:cubicBezTo>
                    <a:pt x="3149818" y="1444356"/>
                    <a:pt x="3136000" y="1458175"/>
                    <a:pt x="3118954" y="1458175"/>
                  </a:cubicBezTo>
                  <a:lnTo>
                    <a:pt x="30864" y="1458175"/>
                  </a:lnTo>
                  <a:cubicBezTo>
                    <a:pt x="13818" y="1458175"/>
                    <a:pt x="0" y="1444356"/>
                    <a:pt x="0" y="1427311"/>
                  </a:cubicBezTo>
                  <a:lnTo>
                    <a:pt x="0" y="30864"/>
                  </a:lnTo>
                  <a:cubicBezTo>
                    <a:pt x="0" y="13818"/>
                    <a:pt x="13818" y="0"/>
                    <a:pt x="308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49818" cy="149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89"/>
                </a:lnSpc>
              </a:pPr>
              <a:r>
                <a:rPr lang="en-US" b="true" sz="42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Въведение в Java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8594" y="2240401"/>
            <a:ext cx="12542026" cy="5806198"/>
          </a:xfrm>
          <a:custGeom>
            <a:avLst/>
            <a:gdLst/>
            <a:ahLst/>
            <a:cxnLst/>
            <a:rect r="r" b="b" t="t" l="l"/>
            <a:pathLst>
              <a:path h="5806198" w="12542026">
                <a:moveTo>
                  <a:pt x="0" y="0"/>
                </a:moveTo>
                <a:lnTo>
                  <a:pt x="12542026" y="0"/>
                </a:lnTo>
                <a:lnTo>
                  <a:pt x="12542026" y="5806198"/>
                </a:lnTo>
                <a:lnTo>
                  <a:pt x="0" y="580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473" t="-160015" r="-252001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616150"/>
            <a:ext cx="23547107" cy="2232034"/>
            <a:chOff x="0" y="0"/>
            <a:chExt cx="2282372" cy="216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216346"/>
            </a:xfrm>
            <a:custGeom>
              <a:avLst/>
              <a:gdLst/>
              <a:ahLst/>
              <a:cxnLst/>
              <a:rect r="r" b="b" t="t" l="l"/>
              <a:pathLst>
                <a:path h="216346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216346"/>
                  </a:lnTo>
                  <a:lnTo>
                    <a:pt x="2282372" y="216346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235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8480" y="2755930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747370"/>
            <a:chOff x="0" y="0"/>
            <a:chExt cx="4686908" cy="147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47059"/>
            </a:xfrm>
            <a:custGeom>
              <a:avLst/>
              <a:gdLst/>
              <a:ahLst/>
              <a:cxnLst/>
              <a:rect r="r" b="b" t="t" l="l"/>
              <a:pathLst>
                <a:path h="147059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47059"/>
                  </a:lnTo>
                  <a:lnTo>
                    <a:pt x="4686908" y="147059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6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1231928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СТАНДАРТЕН ВХОД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025" y="3167517"/>
            <a:ext cx="17577116" cy="240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От създаването си Java претърпява доста промени. Една от тези промени се появява в Java 5, където се имплементира класа Scanner с няколко мощни метода в него.</a:t>
            </a:r>
          </a:p>
          <a:p>
            <a:pPr algn="just">
              <a:lnSpc>
                <a:spcPts val="3856"/>
              </a:lnSpc>
            </a:pPr>
          </a:p>
          <a:p>
            <a:pPr algn="just">
              <a:lnSpc>
                <a:spcPts val="3856"/>
              </a:lnSpc>
            </a:pP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За да достъпите стандартния вход (да четете от клавиатурата) се използва следният синтаксис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59929" y="5276969"/>
            <a:ext cx="15555307" cy="39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Scanner scanner = new Scanner(System.in);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  input =  scanner.next();  </a:t>
            </a:r>
            <a:r>
              <a:rPr lang="en-US" sz="2263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//чете стринг до празен интервал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String  input =  scanner.nextLine();  </a:t>
            </a:r>
            <a:r>
              <a:rPr lang="en-US" sz="2263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//чете стринг до нов ред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input = scanner.nextInt(); </a:t>
            </a:r>
            <a:r>
              <a:rPr lang="en-US" sz="2263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//чете въведеното число от клавиатурата и го записва в променлива</a:t>
            </a:r>
          </a:p>
          <a:p>
            <a:pPr algn="just">
              <a:lnSpc>
                <a:spcPts val="3168"/>
              </a:lnSpc>
            </a:pPr>
          </a:p>
          <a:p>
            <a:pPr algn="just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double input = scanner.nextDouble(); </a:t>
            </a:r>
            <a:r>
              <a:rPr lang="en-US" sz="2263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//чете реални числа</a:t>
            </a:r>
          </a:p>
          <a:p>
            <a:pPr algn="just" marL="0" indent="0" lvl="0">
              <a:lnSpc>
                <a:spcPts val="316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67389" y="9391650"/>
            <a:ext cx="15658752" cy="46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За повече информация – </a:t>
            </a:r>
            <a:r>
              <a:rPr lang="en-US" sz="2754">
                <a:solidFill>
                  <a:srgbClr val="5170FF"/>
                </a:solidFill>
                <a:latin typeface="Canva Sans"/>
                <a:ea typeface="Canva Sans"/>
                <a:cs typeface="Canva Sans"/>
                <a:sym typeface="Canva Sans"/>
              </a:rPr>
              <a:t>https://docs.oracle.com/javase/7/docs/api/java/util/Scanner.html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616150"/>
            <a:ext cx="23547107" cy="2232034"/>
            <a:chOff x="0" y="0"/>
            <a:chExt cx="2282372" cy="216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216346"/>
            </a:xfrm>
            <a:custGeom>
              <a:avLst/>
              <a:gdLst/>
              <a:ahLst/>
              <a:cxnLst/>
              <a:rect r="r" b="b" t="t" l="l"/>
              <a:pathLst>
                <a:path h="216346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216346"/>
                  </a:lnTo>
                  <a:lnTo>
                    <a:pt x="2282372" y="216346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235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8480" y="2755930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747370"/>
            <a:chOff x="0" y="0"/>
            <a:chExt cx="4686908" cy="147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47059"/>
            </a:xfrm>
            <a:custGeom>
              <a:avLst/>
              <a:gdLst/>
              <a:ahLst/>
              <a:cxnLst/>
              <a:rect r="r" b="b" t="t" l="l"/>
              <a:pathLst>
                <a:path h="147059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47059"/>
                  </a:lnTo>
                  <a:lnTo>
                    <a:pt x="4686908" y="147059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6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1231928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МЕТОДИ В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025" y="3167517"/>
            <a:ext cx="17577116" cy="289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Методите 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в </a:t>
            </a: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 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са познатите от други езици функции. </a:t>
            </a:r>
          </a:p>
          <a:p>
            <a:pPr algn="just">
              <a:lnSpc>
                <a:spcPts val="3856"/>
              </a:lnSpc>
            </a:pP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Много добра 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практика е писането на код, който може да бъде използвам многократно или т.нар. code reusing.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Естествено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всичко, което може да напишем като код в една програма, би могло да бъде написано и в една единствена главна функция. Не само че е 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лоша практика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но е почти 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невъзможно </a:t>
            </a:r>
            <a:r>
              <a:rPr lang="en-US" sz="27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за четене, анализ и разбиране.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4445" y="6966203"/>
            <a:ext cx="12521695" cy="94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Метод наричаме обособена част на една програма, който реализира решение на даден проблем.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616150"/>
            <a:ext cx="23547107" cy="2232034"/>
            <a:chOff x="0" y="0"/>
            <a:chExt cx="2282372" cy="216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216346"/>
            </a:xfrm>
            <a:custGeom>
              <a:avLst/>
              <a:gdLst/>
              <a:ahLst/>
              <a:cxnLst/>
              <a:rect r="r" b="b" t="t" l="l"/>
              <a:pathLst>
                <a:path h="216346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216346"/>
                  </a:lnTo>
                  <a:lnTo>
                    <a:pt x="2282372" y="216346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235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8480" y="2755930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747370"/>
            <a:chOff x="0" y="0"/>
            <a:chExt cx="4686908" cy="147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47059"/>
            </a:xfrm>
            <a:custGeom>
              <a:avLst/>
              <a:gdLst/>
              <a:ahLst/>
              <a:cxnLst/>
              <a:rect r="r" b="b" t="t" l="l"/>
              <a:pathLst>
                <a:path h="147059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47059"/>
                  </a:lnTo>
                  <a:lnTo>
                    <a:pt x="4686908" y="147059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6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1231928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ДЕКЛАРИРАНЕ НА МЕТОД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025" y="3167517"/>
            <a:ext cx="17577116" cy="192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Методи се декларират навсякъде между отваряща и затваряща скоба на дадения клас, но не и в рамките на друг метод или конструктор. </a:t>
            </a:r>
          </a:p>
          <a:p>
            <a:pPr algn="just">
              <a:lnSpc>
                <a:spcPts val="3856"/>
              </a:lnSpc>
            </a:pP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Например main методът, който вече познавате: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821" y="5754845"/>
            <a:ext cx="12521695" cy="289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class Example{</a:t>
            </a:r>
          </a:p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public static void main(String[] args){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//some operators here….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sz="2754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b="true" sz="2754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5971" y="616150"/>
            <a:ext cx="23547107" cy="2232034"/>
            <a:chOff x="0" y="0"/>
            <a:chExt cx="2282372" cy="216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216346"/>
            </a:xfrm>
            <a:custGeom>
              <a:avLst/>
              <a:gdLst/>
              <a:ahLst/>
              <a:cxnLst/>
              <a:rect r="r" b="b" t="t" l="l"/>
              <a:pathLst>
                <a:path h="216346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216346"/>
                  </a:lnTo>
                  <a:lnTo>
                    <a:pt x="2282372" y="216346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235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8480" y="2755930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747370"/>
            <a:chOff x="0" y="0"/>
            <a:chExt cx="4686908" cy="1470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147059"/>
            </a:xfrm>
            <a:custGeom>
              <a:avLst/>
              <a:gdLst/>
              <a:ahLst/>
              <a:cxnLst/>
              <a:rect r="r" b="b" t="t" l="l"/>
              <a:pathLst>
                <a:path h="147059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147059"/>
                  </a:lnTo>
                  <a:lnTo>
                    <a:pt x="4686908" y="147059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16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1231928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ДЕКЛАРИРАНЕ НА МЕТОД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025" y="3072643"/>
            <a:ext cx="17577116" cy="94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Нека дадем обобщен модел на декларация на метод: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b="true" sz="275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    [</a:t>
            </a:r>
            <a:r>
              <a:rPr lang="en-US" b="true" sz="2754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    [</a:t>
            </a:r>
            <a:r>
              <a:rPr lang="en-US" b="true" sz="2754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return_type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    [</a:t>
            </a:r>
            <a:r>
              <a:rPr lang="en-US" b="true" sz="2754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method_name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   ([</a:t>
            </a:r>
            <a:r>
              <a:rPr lang="en-US" b="true" sz="2754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param_list</a:t>
            </a:r>
            <a:r>
              <a:rPr lang="en-US" b="true" sz="27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025" y="4250359"/>
            <a:ext cx="17265388" cy="58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sz="2754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</a:t>
            </a: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– модификатор за достъп – определя обхвата на видимост на дадения метод.</a:t>
            </a:r>
          </a:p>
          <a:p>
            <a:pPr algn="just">
              <a:lnSpc>
                <a:spcPts val="3856"/>
              </a:lnSpc>
            </a:pPr>
          </a:p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sz="2754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</a:t>
            </a: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– незадължителна ключова дума е и определя метода като статичен.</a:t>
            </a:r>
          </a:p>
          <a:p>
            <a:pPr algn="just">
              <a:lnSpc>
                <a:spcPts val="3856"/>
              </a:lnSpc>
            </a:pPr>
          </a:p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sz="2754" b="true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return_type</a:t>
            </a: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– тип на връщаната стойност – Може да бъде всеки тип данни, с който Java разполага.</a:t>
            </a:r>
          </a:p>
          <a:p>
            <a:pPr algn="just">
              <a:lnSpc>
                <a:spcPts val="3856"/>
              </a:lnSpc>
            </a:pPr>
          </a:p>
          <a:p>
            <a:pPr algn="just">
              <a:lnSpc>
                <a:spcPts val="3856"/>
              </a:lnSpc>
            </a:pP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sz="2754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method_name</a:t>
            </a:r>
            <a:r>
              <a:rPr lang="en-US" sz="27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– име на метода – Името е уникално и трябва да спазва определени правила за сформиране.</a:t>
            </a: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856"/>
              </a:lnSpc>
              <a:spcBef>
                <a:spcPct val="0"/>
              </a:spcBef>
            </a:pPr>
            <a:r>
              <a:rPr lang="en-US" b="true" sz="2754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</a:t>
            </a:r>
            <a:r>
              <a:rPr lang="en-US" b="true" sz="2754" strike="noStrike" u="none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param_list</a:t>
            </a:r>
            <a:r>
              <a:rPr lang="en-US" b="true" sz="2754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] – списък с параметри</a:t>
            </a:r>
            <a:r>
              <a:rPr lang="en-US" sz="2754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 Записва се в скоби, като се изброяват всички декларации на параметри, от които методът има нужда, разделени със запетая.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17291" y="178507"/>
            <a:ext cx="23547107" cy="1567917"/>
            <a:chOff x="0" y="0"/>
            <a:chExt cx="2282372" cy="151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2372" cy="151975"/>
            </a:xfrm>
            <a:custGeom>
              <a:avLst/>
              <a:gdLst/>
              <a:ahLst/>
              <a:cxnLst/>
              <a:rect r="r" b="b" t="t" l="l"/>
              <a:pathLst>
                <a:path h="151975" w="2282372">
                  <a:moveTo>
                    <a:pt x="2079172" y="0"/>
                  </a:moveTo>
                  <a:lnTo>
                    <a:pt x="0" y="0"/>
                  </a:lnTo>
                  <a:lnTo>
                    <a:pt x="203200" y="151975"/>
                  </a:lnTo>
                  <a:lnTo>
                    <a:pt x="2282372" y="151975"/>
                  </a:lnTo>
                  <a:lnTo>
                    <a:pt x="207917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2079172" cy="17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28167" y="1608680"/>
            <a:ext cx="18944334" cy="275488"/>
            <a:chOff x="0" y="0"/>
            <a:chExt cx="15050619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0619" cy="218865"/>
            </a:xfrm>
            <a:custGeom>
              <a:avLst/>
              <a:gdLst/>
              <a:ahLst/>
              <a:cxnLst/>
              <a:rect r="r" b="b" t="t" l="l"/>
              <a:pathLst>
                <a:path h="218865" w="15050619">
                  <a:moveTo>
                    <a:pt x="14847419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050619" y="218865"/>
                  </a:lnTo>
                  <a:lnTo>
                    <a:pt x="14847419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4847419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199740" y="-131220"/>
            <a:ext cx="23819308" cy="404470"/>
            <a:chOff x="0" y="0"/>
            <a:chExt cx="4686908" cy="79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6908" cy="79587"/>
            </a:xfrm>
            <a:custGeom>
              <a:avLst/>
              <a:gdLst/>
              <a:ahLst/>
              <a:cxnLst/>
              <a:rect r="r" b="b" t="t" l="l"/>
              <a:pathLst>
                <a:path h="79587" w="4686908">
                  <a:moveTo>
                    <a:pt x="4483708" y="0"/>
                  </a:moveTo>
                  <a:lnTo>
                    <a:pt x="0" y="0"/>
                  </a:lnTo>
                  <a:lnTo>
                    <a:pt x="203200" y="79587"/>
                  </a:lnTo>
                  <a:lnTo>
                    <a:pt x="4686908" y="79587"/>
                  </a:lnTo>
                  <a:lnTo>
                    <a:pt x="4483708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4483708" cy="9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89835" y="574588"/>
            <a:ext cx="9308329" cy="8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ДЕКЛАРИРАНЕ НА МЕТОД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393" y="2046093"/>
            <a:ext cx="17691213" cy="550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1"/>
              </a:lnSpc>
              <a:spcBef>
                <a:spcPct val="0"/>
              </a:spcBef>
            </a:pPr>
            <a:r>
              <a:rPr lang="en-US" b="true" sz="26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Сигнатура на метод: Всеки метод има съвкупност от атрибути, които го идентифицират еднозначно – това е т.нар. сигнатура или спецификация на метода.</a:t>
            </a:r>
            <a:r>
              <a:rPr lang="en-US" b="true" sz="261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Тя се състо</a:t>
            </a:r>
            <a:r>
              <a:rPr lang="en-US" b="true" sz="261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 от двойката име и списък с параметри</a:t>
            </a:r>
          </a:p>
          <a:p>
            <a:pPr algn="just" marL="0" indent="0" lvl="0">
              <a:lnSpc>
                <a:spcPts val="366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  <a:r>
              <a:rPr lang="en-US" b="true" sz="231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Сигнатура = f(name, parameter_list);     </a:t>
            </a:r>
            <a:r>
              <a:rPr lang="en-US" b="true" sz="2315" strike="noStrike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Важно уточнение е, че към сигнатурата не спада типа на връщан резултат.</a:t>
            </a: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  <a:r>
              <a:rPr lang="en-US" b="true" sz="2315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Имплементация – Представлява тялото на метода, заключено между отваряща и затваряща къдрава скоба след декларацията на метода.</a:t>
            </a: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  <a:r>
              <a:rPr lang="en-US" b="true" sz="2315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Локални променливи – Локални променливи са всички променливи, които са декларирани в рамките на даден метод.</a:t>
            </a: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241"/>
              </a:lnSpc>
              <a:spcBef>
                <a:spcPct val="0"/>
              </a:spcBef>
            </a:pPr>
            <a:r>
              <a:rPr lang="en-US" b="true" sz="2315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Блок  от код – наричаме програмен фрагмент заключен между две къдрави скоби.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51737"/>
            <a:ext cx="8698236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ИЗВИКВАНЕ НА МЕТОДИ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443" y="3080636"/>
            <a:ext cx="15964198" cy="116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59" indent="-242479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Къде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може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да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извиква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метод?</a:t>
            </a:r>
          </a:p>
          <a:p>
            <a:pPr algn="ctr" marL="0" indent="0" lvl="0">
              <a:lnSpc>
                <a:spcPts val="3144"/>
              </a:lnSpc>
              <a:spcBef>
                <a:spcPct val="0"/>
              </a:spcBef>
            </a:pPr>
            <a:r>
              <a:rPr lang="en-US" sz="224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Навсякъде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в програмни блокове, в други методи, в конструктори. Така че, обикновено методите викат един друг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Метод може да се извика и в себе си- позната тактика като рекурсия.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443" y="1694009"/>
            <a:ext cx="13169968" cy="78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Извикването на метода става чрез написване на името му, задължително следвано от скоби с или без параметри в тях, в зависимост от сигнатурата на метода.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843" y="4782203"/>
            <a:ext cx="17649257" cy="272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59" indent="-242479" lvl="1">
              <a:lnSpc>
                <a:spcPts val="3144"/>
              </a:lnSpc>
              <a:buFont typeface="Arial"/>
              <a:buChar char="•"/>
            </a:pPr>
            <a:r>
              <a:rPr lang="en-US" b="true" sz="22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Разлика между параметри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аргуме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нти:</a:t>
            </a:r>
          </a:p>
          <a:p>
            <a:pPr algn="ctr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</a:t>
            </a:r>
            <a:r>
              <a:rPr lang="en-US" sz="224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Разликата е на ниво деклариране и на ниво извикване на метод. При декларирането на метод, ние</a:t>
            </a:r>
            <a:r>
              <a:rPr lang="en-US" sz="224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описваме сигнатурата му, като освен името, посочваме и списък с параметри. Тоест вътре в списъка просто декларираме какви и колко на брой параметри ще приема метода, за да си свърши, образно казано, работата. Затова параметрите на ниво декларация на метод са известни още като формални параметри – просто и формално деклариране</a:t>
            </a:r>
            <a:r>
              <a:rPr lang="en-US" sz="224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на това какво е разрешено и какво трябва да се подаде на метода при извикване. Когато обаче извикваме метода, ние трябва да му подадем истински параметри – тоест такива, които имат стойност.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843" y="8106216"/>
            <a:ext cx="17649257" cy="155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Затова те се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н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аричат фактически параметри. Те задължително трябва по тип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да са като формалните, а каква стойност ще имат, няма значение – въпрос на логика в имплементацията на метода е да отсее аргументите с логически достоверни</a:t>
            </a:r>
            <a:r>
              <a:rPr lang="en-US" b="true" sz="224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стойности. Така че, вторите се наричат още аргументи на метода и трябва задължително да са инициализирани.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995889" y="1770023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8108" y="0"/>
            <a:ext cx="7789892" cy="438181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51737"/>
            <a:ext cx="8698236" cy="9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ИЗВИКВАНЕ НА МЕТОДИ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227" y="2849091"/>
            <a:ext cx="14477393" cy="669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sz="2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Обектите като цяло не оперират директно с данните на други обекти. Добре проектираните класове обикновено крият своите данни така че да може да се променя само от методи от този клас.</a:t>
            </a:r>
          </a:p>
          <a:p>
            <a:pPr algn="just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  <a:r>
              <a:rPr lang="en-US" sz="2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За да извикате метод, предоставяте референция към обект (цел) и името на метода, разделени с точка. Аргументите се предават на метода като списък със стойности, разделени със запетая в скобите.</a:t>
            </a:r>
          </a:p>
          <a:p>
            <a:pPr algn="just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  <a:r>
              <a:rPr lang="en-US" b="true" sz="25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double </a:t>
            </a:r>
            <a:r>
              <a:rPr lang="en-US" sz="25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distance</a:t>
            </a:r>
            <a:r>
              <a:rPr lang="en-US" b="true" sz="25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(Point </a:t>
            </a:r>
            <a:r>
              <a:rPr lang="en-US" sz="25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that</a:t>
            </a:r>
            <a:r>
              <a:rPr lang="en-US" b="true" sz="25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{</a:t>
            </a:r>
          </a:p>
          <a:p>
            <a:pPr algn="just">
              <a:lnSpc>
                <a:spcPts val="3539"/>
              </a:lnSpc>
            </a:pPr>
            <a:r>
              <a:rPr lang="en-US" sz="25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double xdiﬀ = x - that.x;</a:t>
            </a:r>
          </a:p>
          <a:p>
            <a:pPr algn="just">
              <a:lnSpc>
                <a:spcPts val="3539"/>
              </a:lnSpc>
            </a:pPr>
            <a:r>
              <a:rPr lang="en-US" sz="25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double ydiﬀ = y - that.y;</a:t>
            </a:r>
          </a:p>
          <a:p>
            <a:pPr algn="just">
              <a:lnSpc>
                <a:spcPts val="3539"/>
              </a:lnSpc>
            </a:pPr>
            <a:r>
              <a:rPr lang="en-US" b="true" sz="25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 </a:t>
            </a:r>
            <a:r>
              <a:rPr lang="en-US" sz="25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Math.sqrt(xdiﬀ * xdiﬀ + ydiﬀ * ydiﬀ);</a:t>
            </a:r>
          </a:p>
          <a:p>
            <a:pPr algn="just">
              <a:lnSpc>
                <a:spcPts val="3539"/>
              </a:lnSpc>
            </a:pPr>
            <a:r>
              <a:rPr lang="en-US" b="true" sz="25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558797" y="853337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20650" y="0"/>
            <a:ext cx="6367350" cy="358163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3198" y="190025"/>
            <a:ext cx="13407424" cy="182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ПОДАВАНЕ НА АРГУМЕНТИ ОТ ПРИМИТИВЕН И ОТ РЕФЕРЕНТЕН ТИП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2178" y="2292156"/>
            <a:ext cx="11341881" cy="78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При подаване на аргументи към метод, трябва да се има предвид едно основно правило – че в Java аргументите към метод се предават по стойност.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607" y="3766800"/>
            <a:ext cx="16780693" cy="531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Подаване на аргументи от примитивен тип:</a:t>
            </a:r>
          </a:p>
          <a:p>
            <a:pPr algn="just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Когато предадем аргумент от примитивен тип към метод, то стойността му веднага се копира в параметъра от декларацията на метода. В последствие този параметър с придобита стойност се използва в тялото на метода. Ако аргумента е от примитивен тип, както е в случая, който разглеждаме, то ако методът се опитва да го модифицира, той всъщност се опитва да модифицира копието на този аргумент. Така че, ако придадем примитивен аргумент към метод и той го променя в тялото си, то след излизане от метода, аргумента ще има същата стойност, каквато е имал преди да се подаде на метода.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558797" y="853337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7" y="0"/>
                </a:lnTo>
                <a:lnTo>
                  <a:pt x="13471757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20650" y="0"/>
            <a:ext cx="6367350" cy="3581635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0910" y="3186280"/>
            <a:ext cx="16780693" cy="42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Предаване на аргумент от референтен тип:</a:t>
            </a:r>
          </a:p>
          <a:p>
            <a:pPr algn="just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Когато се предава аргумент от референтен тип, отново се спазва гореспоменатата философия, че стойността му се копира в параметъра от декларацията. Нека да помислим каква е стойността на една променлива от референтен тип? Стойността на референтната променлива е адрес на област в Heap-а, където стоят реалните стойности на референтния тип. Тост самият обект не се копира, се копира единствено стойността на референцията(адресът), сочещ към него.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933395" y="7596002"/>
            <a:ext cx="10115723" cy="2496919"/>
          </a:xfrm>
          <a:custGeom>
            <a:avLst/>
            <a:gdLst/>
            <a:ahLst/>
            <a:cxnLst/>
            <a:rect r="r" b="b" t="t" l="l"/>
            <a:pathLst>
              <a:path h="2496919" w="10115723">
                <a:moveTo>
                  <a:pt x="0" y="0"/>
                </a:moveTo>
                <a:lnTo>
                  <a:pt x="10115723" y="0"/>
                </a:lnTo>
                <a:lnTo>
                  <a:pt x="10115723" y="2496919"/>
                </a:lnTo>
                <a:lnTo>
                  <a:pt x="0" y="2496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198" y="190025"/>
            <a:ext cx="13407424" cy="182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7"/>
              </a:lnSpc>
              <a:spcBef>
                <a:spcPct val="0"/>
              </a:spcBef>
            </a:pPr>
            <a:r>
              <a:rPr lang="en-US" sz="5222" spc="18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ПОДАВАНЕ НА АРГУМЕНТИ ОТ ПРИМИТИВЕН И ОТ РЕФЕРЕНТЕН ТИП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2178" y="2292156"/>
            <a:ext cx="11341881" cy="78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При подаване на аргументи към метод, трябва да се има предвид едно основно правило – че в Java аргументите към метод се предават по стойност.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8809" y="322062"/>
            <a:ext cx="16806642" cy="9693568"/>
            <a:chOff x="0" y="0"/>
            <a:chExt cx="4426441" cy="25530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6441" cy="2553038"/>
            </a:xfrm>
            <a:custGeom>
              <a:avLst/>
              <a:gdLst/>
              <a:ahLst/>
              <a:cxnLst/>
              <a:rect r="r" b="b" t="t" l="l"/>
              <a:pathLst>
                <a:path h="2553038" w="4426441">
                  <a:moveTo>
                    <a:pt x="11516" y="0"/>
                  </a:moveTo>
                  <a:lnTo>
                    <a:pt x="4414924" y="0"/>
                  </a:lnTo>
                  <a:cubicBezTo>
                    <a:pt x="4421285" y="0"/>
                    <a:pt x="4426441" y="5156"/>
                    <a:pt x="4426441" y="11516"/>
                  </a:cubicBezTo>
                  <a:lnTo>
                    <a:pt x="4426441" y="2541522"/>
                  </a:lnTo>
                  <a:cubicBezTo>
                    <a:pt x="4426441" y="2547882"/>
                    <a:pt x="4421285" y="2553038"/>
                    <a:pt x="4414924" y="2553038"/>
                  </a:cubicBezTo>
                  <a:lnTo>
                    <a:pt x="11516" y="2553038"/>
                  </a:lnTo>
                  <a:cubicBezTo>
                    <a:pt x="5156" y="2553038"/>
                    <a:pt x="0" y="2547882"/>
                    <a:pt x="0" y="2541522"/>
                  </a:cubicBezTo>
                  <a:lnTo>
                    <a:pt x="0" y="11516"/>
                  </a:lnTo>
                  <a:cubicBezTo>
                    <a:pt x="0" y="5156"/>
                    <a:pt x="5156" y="0"/>
                    <a:pt x="1151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26441" cy="257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75873" y="573343"/>
            <a:ext cx="12670827" cy="81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СТАТИЧНИ МЕТОДИ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014" y="1644525"/>
            <a:ext cx="15903286" cy="147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5"/>
              </a:lnSpc>
              <a:spcBef>
                <a:spcPct val="0"/>
              </a:spcBef>
            </a:pPr>
            <a:r>
              <a:rPr lang="en-US" b="true" sz="28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Статичните методи са известни още като „методи на класа“. Те не принадлежат на нито една инстанция на класа. Тоест не е нужно да създавате обект от даден клас и през него да извикате метода!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9629" y="6007172"/>
            <a:ext cx="14696056" cy="118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Статичните полета на класа са като нормалните полета, но с разлика, че те отново принадлежат на класа и не зависят от неговите инстанции- тоест те са общи за всички обекти – например известни константи, други справочни данни или коефициенти, броячи и тн.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9180" y="3689564"/>
            <a:ext cx="15256955" cy="173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8"/>
              </a:lnSpc>
              <a:spcBef>
                <a:spcPct val="0"/>
              </a:spcBef>
            </a:pPr>
            <a:r>
              <a:rPr lang="en-US" b="true" sz="24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Нормалните методи се извикват през обект, защото най-вероятно, за да си свършат работата, имат нужда от определено поле на дадения обект- тоест обикновените методи са свързани с конкретни стойности на обекта. Статичните методи не зависят от никой обект и от никоя клас данна. Най-много може да зависят от статично поле на класа.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6014" y="7777632"/>
            <a:ext cx="16055770" cy="158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Важно!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Можем да използваме статични методи и статични полета навсякъде в други методи.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Обикновени(нестатични) методи и обикновени полета не можем да използваме в статични методи.</a:t>
            </a:r>
          </a:p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В статични методи можем да викаме само статични методи и да използваме само статични полета.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9980" y="1245935"/>
            <a:ext cx="7597567" cy="140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4"/>
              </a:lnSpc>
            </a:pPr>
            <a:r>
              <a:rPr lang="en-US" sz="8271" spc="6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СЪДЪРЖАНИЕ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2883" y="485662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9532" y="5980348"/>
            <a:ext cx="4027020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Примитивни типове и променливи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1795" y="485662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0245" y="5980260"/>
            <a:ext cx="2743420" cy="4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Цикли</a:t>
            </a: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в</a:t>
            </a: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9104" y="485662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6665" y="5980260"/>
            <a:ext cx="3185196" cy="4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Масиви в Java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8143" y="485662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3854" y="5980260"/>
            <a:ext cx="3248896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Многомерни масиви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9823" y="73209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689" y="8497397"/>
            <a:ext cx="4276589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Стандартен вход и стандартен изход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32907" y="73209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05850" y="8497308"/>
            <a:ext cx="2952224" cy="8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Структура на Java програма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86" t="0" r="-12138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5670" y="807541"/>
            <a:ext cx="12892869" cy="4174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Както казахме, това, което различава един метод от друг е т.нар. сигнатура на метода. Да припомним, че тя се състои от името на метода и списъка с параметри. Тоест компилатора не разпознава методите по име, а по име и параметри- за него има значение дали параметрите са от същия тип, като тези, които са декларирани, дали са в същата последователност и дали са същия брой, ако методът е с константен брой параметри. </a:t>
            </a:r>
          </a:p>
          <a:p>
            <a:pPr algn="l">
              <a:lnSpc>
                <a:spcPts val="3016"/>
              </a:lnSpc>
            </a:pPr>
          </a:p>
          <a:p>
            <a:pPr algn="ctr">
              <a:lnSpc>
                <a:spcPts val="3016"/>
              </a:lnSpc>
            </a:pPr>
            <a:r>
              <a:rPr lang="en-US" sz="21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Какво ще се случи, ако имаме 2 метода в рамките на един клас, които се различават само по списъците</a:t>
            </a:r>
            <a:r>
              <a:rPr lang="en-US" sz="215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си с параметри? Отговорът е „overloading“ – ще имаме т.нар. разновидност от методи. Те се казват по един и същи начин, но кой от тях ще се извика от компилатора зависи от това какви и колко аргумента ще предадем.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13181" y="-95250"/>
            <a:ext cx="9276210" cy="79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1"/>
              </a:lnSpc>
              <a:spcBef>
                <a:spcPct val="0"/>
              </a:spcBef>
            </a:pPr>
            <a:r>
              <a:rPr lang="en-US" sz="4653" spc="16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OVERLOADING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6303" y="5105400"/>
            <a:ext cx="12471604" cy="531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Примери за невалиден overloading:</a:t>
            </a:r>
          </a:p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myМethod(int a, int b, float c)</a:t>
            </a:r>
          </a:p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myМethod(int var1, int var2, float var3)</a:t>
            </a:r>
          </a:p>
          <a:p>
            <a:pPr algn="ctr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Ще даде Compile time error: Argument lists are exactly same! Както виждате не е достатъчно да сменим имената на параметрите, за да „излъжем“ компилатора.</a:t>
            </a:r>
          </a:p>
          <a:p>
            <a:pPr algn="l">
              <a:lnSpc>
                <a:spcPts val="3016"/>
              </a:lnSpc>
            </a:pPr>
          </a:p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mymethod(int a, int b)</a:t>
            </a:r>
          </a:p>
          <a:p>
            <a:pPr algn="ctr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float mymethod(int var1, int var2)</a:t>
            </a:r>
          </a:p>
          <a:p>
            <a:pPr algn="ctr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Ще даде Compile time error: Argument lists are exactly same! Както виждате не е достатъчно просто</a:t>
            </a: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да сменим типа на връщания резултат, просто той не влиза в сигнатурата на метода.</a:t>
            </a:r>
          </a:p>
          <a:p>
            <a:pPr algn="ctr">
              <a:lnSpc>
                <a:spcPts val="301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59825" y="0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3734170" cy="10287000"/>
          </a:xfrm>
          <a:custGeom>
            <a:avLst/>
            <a:gdLst/>
            <a:ahLst/>
            <a:cxnLst/>
            <a:rect r="r" b="b" t="t" l="l"/>
            <a:pathLst>
              <a:path h="10287000" w="3734170">
                <a:moveTo>
                  <a:pt x="0" y="0"/>
                </a:moveTo>
                <a:lnTo>
                  <a:pt x="3734170" y="0"/>
                </a:lnTo>
                <a:lnTo>
                  <a:pt x="37341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85" t="0" r="-19470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15146" y="216325"/>
            <a:ext cx="9276210" cy="79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1"/>
              </a:lnSpc>
              <a:spcBef>
                <a:spcPct val="0"/>
              </a:spcBef>
            </a:pPr>
            <a:r>
              <a:rPr lang="en-US" sz="4653" spc="16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МАСИВИ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9543" y="1167123"/>
            <a:ext cx="14075547" cy="898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Деклариране - Пример: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 Deck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static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int DECK_SIZE = 52;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private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Card[] cards = new Card[DECK_SIZE];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void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print()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for (int i = 0; i &lt; cards.length; i++)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System.out.println(cards[i]);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// ...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Индекс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стартира от 0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Всеки елемент в масива е имплицитно инициализиран с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null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Дължинатана масива е фиксирана, когато се създава и никога не може да се промени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5026299" y="-810907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6156996" cy="10287000"/>
            <a:chOff x="0" y="0"/>
            <a:chExt cx="6156996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56995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6156995">
                  <a:moveTo>
                    <a:pt x="6156995" y="762"/>
                  </a:moveTo>
                  <a:cubicBezTo>
                    <a:pt x="6154081" y="20447"/>
                    <a:pt x="6151440" y="40132"/>
                    <a:pt x="6148252" y="59690"/>
                  </a:cubicBezTo>
                  <a:cubicBezTo>
                    <a:pt x="6079856" y="485521"/>
                    <a:pt x="6011368" y="911225"/>
                    <a:pt x="5942971" y="1337056"/>
                  </a:cubicBezTo>
                  <a:cubicBezTo>
                    <a:pt x="5841878" y="1966722"/>
                    <a:pt x="5741058" y="2596388"/>
                    <a:pt x="5639874" y="3225927"/>
                  </a:cubicBezTo>
                  <a:cubicBezTo>
                    <a:pt x="5515558" y="3999103"/>
                    <a:pt x="5390877" y="4772152"/>
                    <a:pt x="5266560" y="5545328"/>
                  </a:cubicBezTo>
                  <a:cubicBezTo>
                    <a:pt x="5159457" y="6211443"/>
                    <a:pt x="5052535" y="6877558"/>
                    <a:pt x="4945523" y="7543800"/>
                  </a:cubicBezTo>
                  <a:cubicBezTo>
                    <a:pt x="4851534" y="8129016"/>
                    <a:pt x="4757728" y="8714105"/>
                    <a:pt x="4663557" y="9299194"/>
                  </a:cubicBezTo>
                  <a:cubicBezTo>
                    <a:pt x="4610643" y="9628251"/>
                    <a:pt x="4557273" y="9957181"/>
                    <a:pt x="4504086" y="10286238"/>
                  </a:cubicBezTo>
                  <a:cubicBezTo>
                    <a:pt x="3011467" y="10286238"/>
                    <a:pt x="1518939" y="10286111"/>
                    <a:pt x="26411" y="10287000"/>
                  </a:cubicBezTo>
                  <a:cubicBezTo>
                    <a:pt x="4827" y="10287000"/>
                    <a:pt x="0" y="10280269"/>
                    <a:pt x="0" y="10250043"/>
                  </a:cubicBezTo>
                  <a:cubicBezTo>
                    <a:pt x="546" y="6845681"/>
                    <a:pt x="546" y="3441319"/>
                    <a:pt x="0" y="36957"/>
                  </a:cubicBezTo>
                  <a:cubicBezTo>
                    <a:pt x="0" y="6731"/>
                    <a:pt x="4827" y="0"/>
                    <a:pt x="26412" y="0"/>
                  </a:cubicBezTo>
                  <a:cubicBezTo>
                    <a:pt x="2069940" y="762"/>
                    <a:pt x="4113468" y="762"/>
                    <a:pt x="6156995" y="762"/>
                  </a:cubicBezTo>
                  <a:close/>
                </a:path>
              </a:pathLst>
            </a:custGeom>
            <a:blipFill>
              <a:blip r:embed="rId2"/>
              <a:stretch>
                <a:fillRect l="-75269" t="0" r="-7526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00397" y="60266"/>
            <a:ext cx="8419288" cy="83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70"/>
              </a:lnSpc>
              <a:spcBef>
                <a:spcPct val="0"/>
              </a:spcBef>
            </a:pPr>
            <a:r>
              <a:rPr lang="en-US" sz="4906" spc="171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STRING OBJECTS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8532" y="1502473"/>
            <a:ext cx="11789468" cy="856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Клас String се занимава специално с поредици от символни данни и осигурява на езиково ниво поддръжка за тяхното инициализиране. 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Класът String предоставя различни методи за работа с String обекти: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операция за добавяне - “+”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length метод - </a:t>
            </a: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брой на символи в стринга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charAt method - </a:t>
            </a: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достъп до конкретен символ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toCharArray method - </a:t>
            </a:r>
            <a:r>
              <a:rPr lang="en-US" sz="27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String обектите не са масиви от знаци и не можете да присвоите масив от знаци към обект String</a:t>
            </a:r>
          </a:p>
          <a:p>
            <a:pPr algn="just">
              <a:lnSpc>
                <a:spcPts val="3807"/>
              </a:lnSpc>
            </a:pPr>
          </a:p>
          <a:p>
            <a:pPr algn="just">
              <a:lnSpc>
                <a:spcPts val="3807"/>
              </a:lnSpc>
            </a:pPr>
            <a:r>
              <a:rPr lang="en-US" sz="27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equals method - “==”</a:t>
            </a:r>
          </a:p>
          <a:p>
            <a:pPr algn="just" marL="0" indent="0" lvl="0">
              <a:lnSpc>
                <a:spcPts val="38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48735"/>
            </a:xfrm>
            <a:custGeom>
              <a:avLst/>
              <a:gdLst/>
              <a:ahLst/>
              <a:cxnLst/>
              <a:rect r="r" b="b" t="t" l="l"/>
              <a:pathLst>
                <a:path h="6348735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9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БЛАГОДАРЯ!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675708" y="5881859"/>
            <a:ext cx="5858537" cy="58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ас. инж. Антонио Димитров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6087316" y="434782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84035" y="0"/>
            <a:ext cx="8823015" cy="9925892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52755" y="3270445"/>
            <a:ext cx="13337710" cy="639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018" indent="-247009" lvl="1">
              <a:lnSpc>
                <a:spcPts val="3157"/>
              </a:lnSpc>
              <a:buFont typeface="Arial"/>
              <a:buChar char="•"/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Присъствие на лекциите на доц. Явор Томов</a:t>
            </a:r>
          </a:p>
          <a:p>
            <a:pPr algn="just">
              <a:lnSpc>
                <a:spcPts val="3157"/>
              </a:lnSpc>
            </a:pPr>
          </a:p>
          <a:p>
            <a:pPr algn="just">
              <a:lnSpc>
                <a:spcPts val="3157"/>
              </a:lnSpc>
            </a:pPr>
          </a:p>
          <a:p>
            <a:pPr algn="just" marL="494018" indent="-247009" lvl="1">
              <a:lnSpc>
                <a:spcPts val="3157"/>
              </a:lnSpc>
              <a:buFont typeface="Arial"/>
              <a:buChar char="•"/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Блогът на Явор Томов и на Даниел Джолев -</a:t>
            </a:r>
          </a:p>
          <a:p>
            <a:pPr algn="just">
              <a:lnSpc>
                <a:spcPts val="3157"/>
              </a:lnSpc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</a:t>
            </a:r>
          </a:p>
          <a:p>
            <a:pPr algn="just">
              <a:lnSpc>
                <a:spcPts val="3157"/>
              </a:lnSpc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     </a:t>
            </a:r>
            <a:r>
              <a:rPr lang="en-US" b="true" sz="2288" spc="224">
                <a:solidFill>
                  <a:srgbClr val="5170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https://javac.bg/?cat=3</a:t>
            </a:r>
          </a:p>
          <a:p>
            <a:pPr algn="just">
              <a:lnSpc>
                <a:spcPts val="3157"/>
              </a:lnSpc>
            </a:pPr>
          </a:p>
          <a:p>
            <a:pPr algn="just">
              <a:lnSpc>
                <a:spcPts val="3157"/>
              </a:lnSpc>
            </a:pPr>
          </a:p>
          <a:p>
            <a:pPr algn="just">
              <a:lnSpc>
                <a:spcPts val="3157"/>
              </a:lnSpc>
            </a:pPr>
          </a:p>
          <a:p>
            <a:pPr algn="just" marL="494018" indent="-247009" lvl="1">
              <a:lnSpc>
                <a:spcPts val="3157"/>
              </a:lnSpc>
              <a:buFont typeface="Arial"/>
              <a:buChar char="•"/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Java SE - Documentations :</a:t>
            </a:r>
          </a:p>
          <a:p>
            <a:pPr algn="just">
              <a:lnSpc>
                <a:spcPts val="3157"/>
              </a:lnSpc>
            </a:pPr>
          </a:p>
          <a:p>
            <a:pPr algn="just">
              <a:lnSpc>
                <a:spcPts val="3157"/>
              </a:lnSpc>
            </a:pPr>
            <a:r>
              <a:rPr lang="en-US" b="true" sz="2288" spc="224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  </a:t>
            </a:r>
            <a:r>
              <a:rPr lang="en-US" b="true" sz="2288" spc="224">
                <a:solidFill>
                  <a:srgbClr val="5170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https://www.oracle.com/java/technologies/javase-documentation.html</a:t>
            </a:r>
          </a:p>
          <a:p>
            <a:pPr algn="just">
              <a:lnSpc>
                <a:spcPts val="3157"/>
              </a:lnSpc>
            </a:pPr>
          </a:p>
          <a:p>
            <a:pPr algn="just">
              <a:lnSpc>
                <a:spcPts val="3157"/>
              </a:lnSpc>
            </a:pPr>
          </a:p>
          <a:p>
            <a:pPr algn="just" marL="494018" indent="-247009" lvl="1">
              <a:lnSpc>
                <a:spcPts val="31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88" spc="224">
                <a:solidFill>
                  <a:srgbClr val="FF313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Всякаква друга, видео, аудио или текстова литература, която успеете да намерите!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84035" y="0"/>
            <a:ext cx="8823015" cy="9925892"/>
            <a:chOff x="0" y="0"/>
            <a:chExt cx="5370413" cy="6041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4265" y="26350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ИЗТОЧНИЦИ НА ИНФОРМАЦИЯ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493757" y="262846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1809271" cy="2258023"/>
            <a:chOff x="0" y="0"/>
            <a:chExt cx="2113927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927" cy="218865"/>
            </a:xfrm>
            <a:custGeom>
              <a:avLst/>
              <a:gdLst/>
              <a:ahLst/>
              <a:cxnLst/>
              <a:rect r="r" b="b" t="t" l="l"/>
              <a:pathLst>
                <a:path h="218865" w="2113927">
                  <a:moveTo>
                    <a:pt x="1910727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113927" y="218865"/>
                  </a:lnTo>
                  <a:lnTo>
                    <a:pt x="1910727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10727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80769" y="874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СТРУКТУРА НА JAVA</a:t>
            </a:r>
          </a:p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ПРОГРАМА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937" y="2491607"/>
            <a:ext cx="13108008" cy="14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Обикновеният Java проект представлява отделна директория, в която се съхраняват всички Java source файлове. Обикновено, логически обособените сорс файлове, които по-късно ще наречем класове, се разпределят в отделни пакети(package), като съответно всеки пакет формира отделна директория.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5487" y="4200518"/>
            <a:ext cx="7234622" cy="258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  <a:spcBef>
                <a:spcPct val="0"/>
              </a:spcBef>
            </a:pP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След компилация, компилаторът произвежда .class – файлове за всеки .java файл. .class – файлът представлява компилирана версия на .java – файла, или казано по друг начин – .class – файлът съдържа byte-кода на .java-файла. </a:t>
            </a:r>
            <a:r>
              <a:rPr lang="en-US" b="true" sz="210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Както става ясно след като се компилира, всеки java клас се свежда до междинен код – байт код, а не до изпълним код!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769" y="7807058"/>
            <a:ext cx="13740256" cy="14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  <a:spcBef>
                <a:spcPct val="0"/>
              </a:spcBef>
            </a:pP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Различни са средите за писане на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код (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)– най разпространени са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Eclipse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 Beans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Java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InteliJ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 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 др. Стандартната java програма съдържа поне един клас, в който е деклариран един специален метод, наречен main. 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Както подсказва името му, той ще бъде отправна точка на елементарната java програма.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15417" y="4765334"/>
            <a:ext cx="7760635" cy="247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7"/>
              </a:lnSpc>
            </a:pP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Как се създава проект?</a:t>
            </a:r>
          </a:p>
          <a:p>
            <a:pPr algn="just">
              <a:lnSpc>
                <a:spcPts val="2237"/>
              </a:lnSpc>
            </a:pP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File-&gt; New Project ..-&gt; Java Project {задавате име на проекта} -&gt; Next..Next</a:t>
            </a:r>
          </a:p>
          <a:p>
            <a:pPr algn="just">
              <a:lnSpc>
                <a:spcPts val="2237"/>
              </a:lnSpc>
            </a:pPr>
          </a:p>
          <a:p>
            <a:pPr algn="just">
              <a:lnSpc>
                <a:spcPts val="2237"/>
              </a:lnSpc>
            </a:pP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Как се създава класът 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MyJavaApp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?</a:t>
            </a:r>
          </a:p>
          <a:p>
            <a:pPr algn="just">
              <a:lnSpc>
                <a:spcPts val="2237"/>
              </a:lnSpc>
            </a:pP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 -&gt; New Class {задавате име} -&gt; Next…Next..</a:t>
            </a:r>
          </a:p>
          <a:p>
            <a:pPr algn="just">
              <a:lnSpc>
                <a:spcPts val="2237"/>
              </a:lnSpc>
            </a:pPr>
          </a:p>
          <a:p>
            <a:pPr algn="just">
              <a:lnSpc>
                <a:spcPts val="2237"/>
              </a:lnSpc>
            </a:pP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Как с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е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с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а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р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тира 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иложен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ие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то</a:t>
            </a:r>
            <a:r>
              <a:rPr lang="en-US" sz="1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?</a:t>
            </a:r>
          </a:p>
          <a:p>
            <a:pPr algn="just">
              <a:lnSpc>
                <a:spcPts val="2237"/>
              </a:lnSpc>
            </a:pP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Run-&gt;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Run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</a:t>
            </a:r>
          </a:p>
          <a:p>
            <a:pPr algn="just">
              <a:lnSpc>
                <a:spcPts val="2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493757" y="262846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1809271" cy="2258023"/>
            <a:chOff x="0" y="0"/>
            <a:chExt cx="2113927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927" cy="218865"/>
            </a:xfrm>
            <a:custGeom>
              <a:avLst/>
              <a:gdLst/>
              <a:ahLst/>
              <a:cxnLst/>
              <a:rect r="r" b="b" t="t" l="l"/>
              <a:pathLst>
                <a:path h="218865" w="2113927">
                  <a:moveTo>
                    <a:pt x="1910727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113927" y="218865"/>
                  </a:lnTo>
                  <a:lnTo>
                    <a:pt x="1910727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10727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80769" y="874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ПРИМИТИВНИ ТИПОВЕ И ПРОМЕНЛИВИ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937" y="2491607"/>
            <a:ext cx="13108008" cy="22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 Java променливите се делят на два типа – примитивни и референтни. Едните се различават от другите главно по това къде стоят в паметта.</a:t>
            </a:r>
          </a:p>
          <a:p>
            <a:pPr algn="just">
              <a:lnSpc>
                <a:spcPts val="2942"/>
              </a:lnSpc>
            </a:pPr>
          </a:p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Примитивните типове данни в езика Java не се различават съществено от тези в езика С. Както е известно всички примитивни типове данни се характеризират с име, размер и стойност по подразбиране. Езикът разполага със следните типове: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6570" y="5115006"/>
            <a:ext cx="13108008" cy="22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byte, short, int, long – целочислени типове;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float, double – реал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ни типове с плаваща запетая;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boolean – булев (логически) тип;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 – символен тип;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 – обектен тип ;</a:t>
            </a:r>
          </a:p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 – символни низове.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70707" y="7887493"/>
            <a:ext cx="13108008" cy="14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Последните два типа са референтни. Основната разлика между примитивните и референтни типове данни е начина по който са организирани в паметта. </a:t>
            </a:r>
            <a:r>
              <a:rPr lang="en-US" sz="2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Примитивните типове данни се съхраняват в стека. Важно е да се знае, че те съществуват само в областта им на видимост . За по –голяма яснота относно съхранението на данни, ще дадем следния пример.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493757" y="262846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1809271" cy="2258023"/>
            <a:chOff x="0" y="0"/>
            <a:chExt cx="2113927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927" cy="218865"/>
            </a:xfrm>
            <a:custGeom>
              <a:avLst/>
              <a:gdLst/>
              <a:ahLst/>
              <a:cxnLst/>
              <a:rect r="r" b="b" t="t" l="l"/>
              <a:pathLst>
                <a:path h="218865" w="2113927">
                  <a:moveTo>
                    <a:pt x="1910727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113927" y="218865"/>
                  </a:lnTo>
                  <a:lnTo>
                    <a:pt x="1910727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10727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80769" y="874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ПРИМИТИВНИ ТИПОВЕ И ПРОМЕНЛИВИ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937" y="2491607"/>
            <a:ext cx="13108008" cy="555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Константи :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final поле или променлива, която веднъж инициализирана никога не може да променя    своята стойност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Suit {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Circle {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int CLUBS = 2;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int SPADES = 1;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int DIAMONDS = 3;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int HEARTS = 4;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// ...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static final double π = 3.14159265358979323846;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>
              <a:lnSpc>
                <a:spcPts val="29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7493757" y="262846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1"/>
                </a:lnTo>
                <a:lnTo>
                  <a:pt x="0" y="159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21809271" cy="2258023"/>
            <a:chOff x="0" y="0"/>
            <a:chExt cx="2113927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927" cy="218865"/>
            </a:xfrm>
            <a:custGeom>
              <a:avLst/>
              <a:gdLst/>
              <a:ahLst/>
              <a:cxnLst/>
              <a:rect r="r" b="b" t="t" l="l"/>
              <a:pathLst>
                <a:path h="218865" w="2113927">
                  <a:moveTo>
                    <a:pt x="1910727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2113927" y="218865"/>
                  </a:lnTo>
                  <a:lnTo>
                    <a:pt x="1910727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910727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19689" y="0"/>
            <a:ext cx="6087361" cy="6848281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472135" y="2437531"/>
            <a:ext cx="8772864" cy="4501003"/>
          </a:xfrm>
          <a:custGeom>
            <a:avLst/>
            <a:gdLst/>
            <a:ahLst/>
            <a:cxnLst/>
            <a:rect r="r" b="b" t="t" l="l"/>
            <a:pathLst>
              <a:path h="4501003" w="8772864">
                <a:moveTo>
                  <a:pt x="0" y="0"/>
                </a:moveTo>
                <a:lnTo>
                  <a:pt x="8772865" y="0"/>
                </a:lnTo>
                <a:lnTo>
                  <a:pt x="8772865" y="4501003"/>
                </a:lnTo>
                <a:lnTo>
                  <a:pt x="0" y="450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0769" y="874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ПРИМИТИВНИ ТИПОВЕ И ПРОМЕНЛИВИ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3005" y="2643917"/>
            <a:ext cx="13108008" cy="35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  <a:spcBef>
                <a:spcPct val="0"/>
              </a:spcBef>
            </a:pPr>
            <a:r>
              <a:rPr lang="en-US" b="true" sz="2101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ПРИМЕР: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735" y="3562121"/>
            <a:ext cx="13108008" cy="22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 x= 68;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 i = 123456;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 ch = ‘W';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boolean result = false;</a:t>
            </a:r>
          </a:p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 obj = 172;</a:t>
            </a:r>
          </a:p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 str = “Java is easy to learn";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3005" y="7255594"/>
            <a:ext cx="13108008" cy="258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817" indent="-226909" lvl="1">
              <a:lnSpc>
                <a:spcPts val="2942"/>
              </a:lnSpc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От дадения пример много ясно се вижда разликата между двата типа променливи. При референтния тип в стека се съхранява адрес, в хийпа на който се намира даденият обект. Този адрес се нарича референция, анологично на указателите в С.</a:t>
            </a:r>
          </a:p>
          <a:p>
            <a:pPr algn="just">
              <a:lnSpc>
                <a:spcPts val="2942"/>
              </a:lnSpc>
            </a:pPr>
          </a:p>
          <a:p>
            <a:pPr algn="just" marL="453817" indent="-226909" lvl="1">
              <a:lnSpc>
                <a:spcPts val="29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Обектният е най-специалният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тип- той се явява родител на всички останали, но това ще бъде изяснено</a:t>
            </a: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на по-късен етап. Важно е да се знае, че символният тип е референтен тип, за да се ползва като такъв, а не като примитив.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6087316" y="4347825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84035" y="0"/>
            <a:ext cx="8823015" cy="9925892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0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84035" y="0"/>
            <a:ext cx="8823015" cy="9925892"/>
            <a:chOff x="0" y="0"/>
            <a:chExt cx="5370413" cy="6041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4265" y="26350"/>
            <a:ext cx="9734574" cy="208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FOR-EACH </a:t>
            </a:r>
          </a:p>
          <a:p>
            <a:pPr algn="ctr" marL="0" indent="0" lvl="0">
              <a:lnSpc>
                <a:spcPts val="8320"/>
              </a:lnSpc>
              <a:spcBef>
                <a:spcPct val="0"/>
              </a:spcBef>
            </a:pPr>
            <a:r>
              <a:rPr lang="en-US" sz="6029" spc="4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ЦИКЪЛ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043" y="2432753"/>
            <a:ext cx="9647128" cy="14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 този цикъл Java се различава от С (в С го няма). Нарича се още съкратен for. Появява се с Java 5. 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  <a:spcBef>
                <a:spcPct val="0"/>
              </a:spcBef>
            </a:pPr>
            <a:r>
              <a:rPr lang="en-US" b="true" sz="2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Пример: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043" y="4227389"/>
            <a:ext cx="8833923" cy="518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String[] strings = {</a:t>
            </a:r>
            <a:r>
              <a:rPr lang="en-US" sz="2101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"one"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01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"two"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01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"three"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};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String </a:t>
            </a:r>
            <a:r>
              <a:rPr lang="en-US" sz="2101" b="true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aString 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strings) {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System.</a:t>
            </a:r>
            <a:r>
              <a:rPr lang="en-US" sz="2101" b="true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.println(aString);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Обобщеният синтаксис е:</a:t>
            </a:r>
          </a:p>
          <a:p>
            <a:pPr algn="just">
              <a:lnSpc>
                <a:spcPts val="2942"/>
              </a:lnSpc>
            </a:pP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FF75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</a:t>
            </a: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(Type t : collection){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//Направи нещо със t;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algn="just">
              <a:lnSpc>
                <a:spcPts val="2942"/>
              </a:lnSpc>
            </a:pPr>
            <a:r>
              <a:rPr lang="en-US" sz="210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                </a:t>
            </a:r>
          </a:p>
          <a:p>
            <a:pPr algn="just">
              <a:lnSpc>
                <a:spcPts val="294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894578" y="9227322"/>
            <a:ext cx="5706842" cy="35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Внимание с команди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19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break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и </a:t>
            </a:r>
            <a:r>
              <a:rPr lang="en-US" b="true" sz="2199">
                <a:solidFill>
                  <a:srgbClr val="FF31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continue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!!!!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052897" y="534860"/>
            <a:ext cx="15859325" cy="1805287"/>
            <a:chOff x="0" y="0"/>
            <a:chExt cx="1537211" cy="1749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174983"/>
            </a:xfrm>
            <a:custGeom>
              <a:avLst/>
              <a:gdLst/>
              <a:ahLst/>
              <a:cxnLst/>
              <a:rect r="r" b="b" t="t" l="l"/>
              <a:pathLst>
                <a:path h="174983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174983"/>
                  </a:lnTo>
                  <a:lnTo>
                    <a:pt x="1537211" y="174983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194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5608" y="2575372"/>
            <a:ext cx="11047994" cy="14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7"/>
              </a:lnSpc>
              <a:spcBef>
                <a:spcPct val="0"/>
              </a:spcBef>
            </a:pPr>
            <a:r>
              <a:rPr lang="en-US" b="true" sz="2070" spc="202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Масивът е най-традиционната структура данни. Масивът е референтен тип. Следователно се съхранява не в стека, а в heap-а. Синтактично, декларирането му както в С е напълно възможно: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840" y="1040698"/>
            <a:ext cx="9573520" cy="113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МАСИВИ В 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2" y="4132172"/>
            <a:ext cx="9557208" cy="211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7"/>
              </a:lnSpc>
            </a:pPr>
            <a:r>
              <a:rPr lang="en-US" sz="20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 arr1[]; //останал и наследен от</a:t>
            </a:r>
            <a:r>
              <a:rPr lang="en-US" sz="20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С с</a:t>
            </a:r>
            <a:r>
              <a:rPr lang="en-US" sz="20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тил на дефиниране.</a:t>
            </a:r>
          </a:p>
          <a:p>
            <a:pPr algn="just">
              <a:lnSpc>
                <a:spcPts val="2827"/>
              </a:lnSpc>
            </a:pPr>
          </a:p>
          <a:p>
            <a:pPr algn="just">
              <a:lnSpc>
                <a:spcPts val="2827"/>
              </a:lnSpc>
            </a:pPr>
            <a:r>
              <a:rPr lang="en-US" sz="2019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 допълнение, масив в Java по стандарт се декларира така :</a:t>
            </a:r>
          </a:p>
          <a:p>
            <a:pPr algn="just">
              <a:lnSpc>
                <a:spcPts val="2827"/>
              </a:lnSpc>
            </a:pPr>
          </a:p>
          <a:p>
            <a:pPr algn="just">
              <a:lnSpc>
                <a:spcPts val="2827"/>
              </a:lnSpc>
            </a:pPr>
            <a:r>
              <a:rPr lang="en-US" b="true" sz="201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int[] arr2</a:t>
            </a:r>
            <a:r>
              <a:rPr lang="en-US" sz="201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  </a:t>
            </a:r>
            <a:r>
              <a:rPr lang="en-US" sz="201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//по Oracle стандарт на дефиниране.</a:t>
            </a:r>
          </a:p>
          <a:p>
            <a:pPr algn="just" marL="0" indent="0" lvl="0">
              <a:lnSpc>
                <a:spcPts val="282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1942" y="6338434"/>
            <a:ext cx="11047994" cy="14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7"/>
              </a:lnSpc>
              <a:spcBef>
                <a:spcPct val="0"/>
              </a:spcBef>
            </a:pPr>
            <a:r>
              <a:rPr lang="en-US" b="true" sz="2070" spc="202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Ако веднъж е създаден масив, то размерът му не може да бъде променян. В някои езици това е възможно. Java решава този проблем с въвеждането на динамични масиви </a:t>
            </a:r>
            <a:r>
              <a:rPr lang="en-US" b="true" sz="2070" spc="202">
                <a:solidFill>
                  <a:srgbClr val="8C52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(ще бъде разгледано в следващо упражнение)</a:t>
            </a:r>
            <a:r>
              <a:rPr lang="en-US" b="true" sz="2070" spc="202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DAGgDMubBvU</dc:identifier>
  <dcterms:modified xsi:type="dcterms:W3CDTF">2011-08-01T06:04:30Z</dcterms:modified>
  <cp:revision>1</cp:revision>
  <dc:title>ЛУ-1-Java</dc:title>
</cp:coreProperties>
</file>